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0A5BC3CE-2369-41A3-9461-B5DD646A52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DF450BE-61C4-4262-BEE7-C2926F3C46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CD50CE2-D0EA-4627-B38A-E85ACC3D7F28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24B9330-A60D-48D7-B400-C92337723D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E2CBAA2-C0A4-4021-8043-34A4592C67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2500CD3F-750E-4336-B833-9ABA421895F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528734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AD0CC390-9C7C-4E49-BE7D-D0613BEF0C86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4D8882E7-4D67-46C2-8CF0-BAA2443B21B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40706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623D5F-2A9C-443E-917C-3A6D386F0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5585956-FF8D-4B69-B6C2-4CA520B81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7795728-9758-4217-9E06-77B674DD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B01184-A495-44CA-9A3C-4E09D3D4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54325AD-E489-4ABE-A8F9-9E9F5584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0962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A78553-F816-480C-80D1-CDB4CE80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2127323-F301-40E2-8C8B-6DD2F56DA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D9E907-969B-4BF9-809C-9B79C4E3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ED3858A-318E-4D5B-B50A-8BDAC2B5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133336-D291-447E-9B50-A962D1A2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2997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AA767B4-2D34-4307-B255-445F57FBC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50F318E-1A7C-484B-B92B-B541CB19A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972DFA3-D333-4322-91CF-B4E6B4CB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92735EB-9526-4718-9FC4-B91480B4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2F72A6-F63C-48AC-8191-9B2D8FF3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3990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DDDF8-B2BF-42A2-B9B9-A04A85D3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6E98525-4FAF-4E2B-9215-E7C5583E0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3F4B35-B7FB-45D2-B162-18A3DE23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1222FCF-FB6F-4FD5-92D2-DF2E9532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3C6E385-6FF7-4C77-84C3-4E9887AC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7368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56E5B3-BD0A-487A-A45C-169BF53E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0D5617-5A6D-4F65-AB98-CCD1CBEA6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DE4DAA-CE9A-47C2-945E-88A613D4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B8CCB20-32B7-4A5C-9DB5-A4938F3B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3ADE0F2-0D59-4EC5-B73C-730CDD2D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9811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330F8D-6540-4DA7-99CF-B0E7B814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D831882-6E59-4019-8BEF-AD7EEB003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E81CAF7-A8AB-4440-87D2-941D760A8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F7C6300-A1CD-4C42-A347-07A79AB1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EF4B602-3311-49A0-B50C-33A11744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310614-45FE-407D-9AE4-86B95D72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7120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C5B280-938B-47E5-AAB4-1A9E2CC1D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DE0AC31-5757-4EB5-85BF-4E612D42F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A4DA4C1-59B5-48B2-BC42-CC812FECF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375C945-AB36-4836-8833-17664FE29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FDAC91C-5156-4F11-9FCD-D7FD24940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AF37DEB-E07E-4E0A-AE2B-4AAA2B36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2D16411-5304-41D0-83D4-527000B0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E2DB03E-0A65-49D2-9D0E-A6702704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9145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CF96E2-4582-482D-96FC-3B4AAD4F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831926E-5E85-4A86-8824-F8EFFA8D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62A1FAD-75A3-421A-B035-36687F76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838037F-4BB1-4F92-AE28-5392FCA7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804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D41407B-D40D-4282-8608-8CADE35F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67FF047-DDE8-43CB-9DB7-9DEE6A03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90001A1-E922-46DF-BA42-B9D9C872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186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9D67F3-917E-41F0-B385-4174E69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6071B9D-BA57-46DC-BBAF-6C87F3B5E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4CD21D9-2AB8-4919-996B-0623C4F2F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9046CF6-DC91-4076-AEFA-B9F21E1C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D96FB98-AF1F-4A49-A623-AB36D7BB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30BE927-DF92-405F-94FE-C648F1AA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1255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B993C1E-1D67-48E1-A92A-7994149D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6F28AD1-C8E2-4A33-BF7B-C22EF01F4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447692D-E8CD-4DF8-9F47-7C5C3FEF3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80A3002-4D13-4B4C-B32B-0BD1FF4F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52264CD-3E40-406E-8FF0-12014340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00AC1C-E1A6-47BA-A0C9-FAD888E9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1498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E93BE5E-AE43-4525-8E03-8150AFDF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9F2673-740D-4A60-A1E1-E2B8D59E7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0A1019-999C-4A39-8CF0-1A69801BA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9C3B-524D-4C13-AFB2-0869EBA6BCA7}" type="datetimeFigureOut">
              <a:rPr lang="en-IL" smtClean="0"/>
              <a:t>28/10/2021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E7B06D3-85B4-4620-A31C-28AF63319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EDCC39C-6F53-4B8F-B9EA-778245441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9132-E530-4516-A7F3-821BB299A20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7652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2z-digital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freshtrackstransportation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jerusalemballoon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slimplatesystem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34A2EF-69D9-41C1-9876-91D7FCF7C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4C0C03-1202-4DC9-BA33-998DDFB3F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0BF984B-F4C1-4BF0-B296-72CAD8814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E887C16-A8CC-48BD-A34B-69B5D14BE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194B805-0CE2-4FD6-804E-2771E18BB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000EBD-113B-4BB5-94F2-B2C961094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C2C37892-BF6A-4DDB-BAA9-48B6A051E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3A53A2B-EB9B-4318-A7F9-E371D211E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9001F5F-9338-43E1-BB4B-21C681CA2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4781ABE-347F-40E9-9BB2-3E35C8F15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6D8A7767-4D16-4AB7-8277-D66FEC7F7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1B7D649D-9559-4E1D-937A-351948350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45AA5D21-8C7B-4C77-815C-C3A8EA0A5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D7A46675-AA96-41DB-B9DB-CAA471A20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82090F8A-ECF2-423C-98D0-8EF226220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A5DE46B-A4BE-407F-835A-693D3E979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429E4297-5489-465D-A6D7-03BD468E0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69A4CFA1-B603-453B-AC53-49E8A8DF7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7A997EDF-8927-490B-AD5F-046317B8B2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C91BE84-B1A4-4592-A942-2C72C86DD8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0AAA5CD-6E44-429A-91FA-D650BAF9E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B3B6C19-7BF1-4C06-9AC1-C2ACC955E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0662" y="3815282"/>
            <a:ext cx="3849625" cy="1027982"/>
          </a:xfrm>
        </p:spPr>
        <p:txBody>
          <a:bodyPr>
            <a:normAutofit/>
          </a:bodyPr>
          <a:lstStyle/>
          <a:p>
            <a:pPr algn="l"/>
            <a:r>
              <a:rPr lang="en-GB" sz="1600"/>
              <a:t>SEM-AdWords-PPC Case Studies</a:t>
            </a:r>
          </a:p>
          <a:p>
            <a:pPr algn="l"/>
            <a:r>
              <a:rPr lang="en-GB" sz="1600">
                <a:hlinkClick r:id="rId2"/>
              </a:rPr>
              <a:t>www.a2z-digital.com</a:t>
            </a:r>
            <a:endParaRPr lang="en-IL" sz="16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CA0C52-5ACA-4F17-AA4A-312E0E110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DE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D7410303-0818-479D-8351-1F49590989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5" y="1995383"/>
            <a:ext cx="5641848" cy="2849133"/>
          </a:xfrm>
          <a:prstGeom prst="rect">
            <a:avLst/>
          </a:prstGeom>
          <a:ln w="12700">
            <a:noFill/>
          </a:ln>
        </p:spPr>
      </p:pic>
      <p:sp>
        <p:nvSpPr>
          <p:cNvPr id="35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50273" y="3291386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DE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F0DAC664-151A-440E-A78F-18F2D385F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5" y="1995383"/>
            <a:ext cx="5641848" cy="2849133"/>
          </a:xfrm>
          <a:prstGeom prst="rect">
            <a:avLst/>
          </a:prstGeom>
          <a:ln w="12700">
            <a:noFill/>
          </a:ln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A431BA0-C335-4154-BE17-9A4719D41BFC}"/>
              </a:ext>
            </a:extLst>
          </p:cNvPr>
          <p:cNvSpPr txBox="1"/>
          <p:nvPr/>
        </p:nvSpPr>
        <p:spPr>
          <a:xfrm>
            <a:off x="7293817" y="2338388"/>
            <a:ext cx="4099607" cy="367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buClr>
                <a:srgbClr val="DE66FF"/>
              </a:buClr>
            </a:pPr>
            <a:r>
              <a:rPr lang="en-US" sz="1400" i="1" u="sng" dirty="0">
                <a:effectLst/>
              </a:rPr>
              <a:t>About A2Z Digital </a:t>
            </a:r>
            <a:endParaRPr lang="en-US" sz="1400" dirty="0">
              <a:effectLst/>
            </a:endParaRPr>
          </a:p>
          <a:p>
            <a:pPr indent="-228600" algn="l" rtl="0">
              <a:lnSpc>
                <a:spcPct val="90000"/>
              </a:lnSpc>
              <a:spcBef>
                <a:spcPts val="1425"/>
              </a:spcBef>
              <a:buClr>
                <a:srgbClr val="DE66FF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At a2z-Digital™, we understand that you must rely on your digital agency as it the one of the most important part of your business.</a:t>
            </a:r>
          </a:p>
          <a:p>
            <a:pPr indent="-228600" algn="l" rtl="0">
              <a:lnSpc>
                <a:spcPct val="90000"/>
              </a:lnSpc>
              <a:spcBef>
                <a:spcPts val="1425"/>
              </a:spcBef>
              <a:buClr>
                <a:srgbClr val="DE66FF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 We’ve been on a mission to revolutionize the international digital marketing industry since 2012.</a:t>
            </a:r>
          </a:p>
          <a:p>
            <a:pPr indent="-228600" algn="l" rtl="0">
              <a:lnSpc>
                <a:spcPct val="90000"/>
              </a:lnSpc>
              <a:spcBef>
                <a:spcPts val="1425"/>
              </a:spcBef>
              <a:buClr>
                <a:srgbClr val="DE66FF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Today, We provide personalized digital marketing solutions to many International businesses across the World.</a:t>
            </a:r>
          </a:p>
          <a:p>
            <a:pPr indent="-228600" algn="l" rtl="0">
              <a:lnSpc>
                <a:spcPct val="90000"/>
              </a:lnSpc>
              <a:spcBef>
                <a:spcPts val="1425"/>
              </a:spcBef>
              <a:buClr>
                <a:srgbClr val="DE66FF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We believe that you should love what you do, and we absolutely LOVE Digital marketing. </a:t>
            </a:r>
          </a:p>
          <a:p>
            <a:pPr indent="-228600" algn="l" rtl="0">
              <a:lnSpc>
                <a:spcPct val="90000"/>
              </a:lnSpc>
              <a:spcBef>
                <a:spcPts val="1425"/>
              </a:spcBef>
              <a:buClr>
                <a:srgbClr val="DE66FF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Along the years we achieved significant results for our customers that absolutely changed their business.</a:t>
            </a:r>
          </a:p>
          <a:p>
            <a:pPr indent="-228600" algn="l" rtl="0">
              <a:lnSpc>
                <a:spcPct val="90000"/>
              </a:lnSpc>
              <a:buClr>
                <a:srgbClr val="DE66FF"/>
              </a:buClr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725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cshapegroup14">
            <a:extLst>
              <a:ext uri="{FF2B5EF4-FFF2-40B4-BE49-F238E27FC236}">
                <a16:creationId xmlns:a16="http://schemas.microsoft.com/office/drawing/2014/main" id="{AC65693D-1E98-4265-90C2-0C3BBBC2CFCC}"/>
              </a:ext>
            </a:extLst>
          </p:cNvPr>
          <p:cNvGrpSpPr>
            <a:grpSpLocks/>
          </p:cNvGrpSpPr>
          <p:nvPr/>
        </p:nvGrpSpPr>
        <p:grpSpPr bwMode="auto">
          <a:xfrm>
            <a:off x="6233474" y="1827518"/>
            <a:ext cx="4330700" cy="3644900"/>
            <a:chOff x="5270" y="1512"/>
            <a:chExt cx="6821" cy="5741"/>
          </a:xfrm>
        </p:grpSpPr>
        <p:pic>
          <p:nvPicPr>
            <p:cNvPr id="1027" name="docshape15">
              <a:extLst>
                <a:ext uri="{FF2B5EF4-FFF2-40B4-BE49-F238E27FC236}">
                  <a16:creationId xmlns:a16="http://schemas.microsoft.com/office/drawing/2014/main" id="{853B2E92-17EC-4BF6-B2D2-01C253C341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" y="1512"/>
              <a:ext cx="6821" cy="5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docshape16">
              <a:extLst>
                <a:ext uri="{FF2B5EF4-FFF2-40B4-BE49-F238E27FC236}">
                  <a16:creationId xmlns:a16="http://schemas.microsoft.com/office/drawing/2014/main" id="{134B077C-9009-4A22-8325-CF8E5E3B54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" y="1644"/>
              <a:ext cx="6561" cy="5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D31F810-3592-4D9E-AF9A-3C9B199C82B2}"/>
              </a:ext>
            </a:extLst>
          </p:cNvPr>
          <p:cNvSpPr txBox="1"/>
          <p:nvPr/>
        </p:nvSpPr>
        <p:spPr>
          <a:xfrm>
            <a:off x="3598877" y="746620"/>
            <a:ext cx="5394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PPC Campaign – “Fresh tracks” </a:t>
            </a:r>
          </a:p>
          <a:p>
            <a:pPr algn="ctr"/>
            <a:r>
              <a:rPr lang="en-GB" b="1" u="sng" dirty="0">
                <a:hlinkClick r:id="rId4"/>
              </a:rPr>
              <a:t>freshtrackstransportation.com</a:t>
            </a:r>
            <a:endParaRPr lang="en-IL" b="1" u="sng" dirty="0"/>
          </a:p>
        </p:txBody>
      </p:sp>
      <p:graphicFrame>
        <p:nvGraphicFramePr>
          <p:cNvPr id="9" name="טבלה 9">
            <a:extLst>
              <a:ext uri="{FF2B5EF4-FFF2-40B4-BE49-F238E27FC236}">
                <a16:creationId xmlns:a16="http://schemas.microsoft.com/office/drawing/2014/main" id="{58A3C29C-EDF4-49E3-B933-448560D7F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2654"/>
              </p:ext>
            </p:extLst>
          </p:nvPr>
        </p:nvGraphicFramePr>
        <p:xfrm>
          <a:off x="1266738" y="1827518"/>
          <a:ext cx="285361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80">
                  <a:extLst>
                    <a:ext uri="{9D8B030D-6E8A-4147-A177-3AD203B41FA5}">
                      <a16:colId xmlns:a16="http://schemas.microsoft.com/office/drawing/2014/main" val="4079169882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138672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Clicks: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759,244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Impressions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69,520,109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047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CTR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1.09%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63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Conversions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13,098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4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Conv.</a:t>
                      </a:r>
                      <a:r>
                        <a:rPr lang="en-US" sz="1800" spc="-15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Rate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2.38%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796069"/>
                  </a:ext>
                </a:extLst>
              </a:tr>
            </a:tbl>
          </a:graphicData>
        </a:graphic>
      </p:graphicFrame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B401F211-7917-4993-AF9D-4DD306F12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16493"/>
              </p:ext>
            </p:extLst>
          </p:nvPr>
        </p:nvGraphicFramePr>
        <p:xfrm>
          <a:off x="104466" y="4584067"/>
          <a:ext cx="6046470" cy="1610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2585">
                  <a:extLst>
                    <a:ext uri="{9D8B030D-6E8A-4147-A177-3AD203B41FA5}">
                      <a16:colId xmlns:a16="http://schemas.microsoft.com/office/drawing/2014/main" val="1191959537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2483549381"/>
                    </a:ext>
                  </a:extLst>
                </a:gridCol>
                <a:gridCol w="742315">
                  <a:extLst>
                    <a:ext uri="{9D8B030D-6E8A-4147-A177-3AD203B41FA5}">
                      <a16:colId xmlns:a16="http://schemas.microsoft.com/office/drawing/2014/main" val="260397504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72494904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88318182"/>
                    </a:ext>
                  </a:extLst>
                </a:gridCol>
                <a:gridCol w="554990">
                  <a:extLst>
                    <a:ext uri="{9D8B030D-6E8A-4147-A177-3AD203B41FA5}">
                      <a16:colId xmlns:a16="http://schemas.microsoft.com/office/drawing/2014/main" val="2868833141"/>
                    </a:ext>
                  </a:extLst>
                </a:gridCol>
                <a:gridCol w="859155">
                  <a:extLst>
                    <a:ext uri="{9D8B030D-6E8A-4147-A177-3AD203B41FA5}">
                      <a16:colId xmlns:a16="http://schemas.microsoft.com/office/drawing/2014/main" val="1566582717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marL="69850" marR="6413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615"/>
                        </a:lnSpc>
                      </a:pPr>
                      <a:r>
                        <a:rPr lang="en-US" sz="1400">
                          <a:effectLst/>
                        </a:rPr>
                        <a:t>Campaign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250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Budget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 marR="66040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Impressions</a:t>
                      </a:r>
                      <a:endParaRPr lang="en-I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604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Clicks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 algn="l">
                        <a:lnSpc>
                          <a:spcPts val="1615"/>
                        </a:lnSpc>
                      </a:pPr>
                      <a:r>
                        <a:rPr lang="en-US" sz="1400">
                          <a:effectLst/>
                        </a:rPr>
                        <a:t>CTR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980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r>
                        <a:rPr lang="en-US" sz="1400" spc="-1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CPC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8249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3175" algn="ctr">
                        <a:lnSpc>
                          <a:spcPts val="1110"/>
                        </a:lnSpc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10"/>
                        </a:lnSpc>
                      </a:pPr>
                      <a:r>
                        <a:rPr lang="en-US" sz="1000">
                          <a:effectLst/>
                        </a:rPr>
                        <a:t>Remarketing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10"/>
                        </a:lnSpc>
                      </a:pPr>
                      <a:r>
                        <a:rPr lang="en-US" sz="1000">
                          <a:effectLst/>
                        </a:rPr>
                        <a:t>50.00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604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1,29,886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731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1,723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10"/>
                        </a:lnSpc>
                      </a:pPr>
                      <a:r>
                        <a:rPr lang="en-US" sz="1000">
                          <a:effectLst/>
                        </a:rPr>
                        <a:t>1.33%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10"/>
                        </a:lnSpc>
                      </a:pPr>
                      <a:r>
                        <a:rPr lang="en-US" sz="1000">
                          <a:effectLst/>
                        </a:rPr>
                        <a:t>0.14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1627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Display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604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5,36,74,851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858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6,34,926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1.18%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471262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Optimised</a:t>
                      </a:r>
                      <a:r>
                        <a:rPr lang="en-US" sz="1000" spc="-2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Campaign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10.00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60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5,46,42,103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8585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6,39,957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1.17%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0.05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11503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Optimised</a:t>
                      </a:r>
                      <a:r>
                        <a:rPr lang="en-US" sz="1000" spc="-2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Campaign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13.00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60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6,95,22,941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8585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7,59,445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1.09%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0.15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1518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Optimised</a:t>
                      </a:r>
                      <a:r>
                        <a:rPr lang="en-US" sz="1000" spc="-2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Campaign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92.00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60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6,95,22,941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8585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7,59,445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1.09%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0.15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498680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Fresh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Tracks</a:t>
                      </a:r>
                      <a:r>
                        <a:rPr lang="en-US" sz="1000" spc="-2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Transportation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25.00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60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1,24,02,365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8585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1,04,821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0.85%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0.66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0738364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Optimised</a:t>
                      </a:r>
                      <a:r>
                        <a:rPr lang="en-US" sz="1000" spc="-2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Campaign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25.00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60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1,48,80,838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8585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1,19,488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0.80%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0.68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337766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175" algn="ctr">
                        <a:lnSpc>
                          <a:spcPts val="1125"/>
                        </a:lnSpc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5"/>
                        </a:lnSpc>
                      </a:pPr>
                      <a:r>
                        <a:rPr lang="en-US" sz="1000">
                          <a:effectLst/>
                        </a:rPr>
                        <a:t>Vail</a:t>
                      </a:r>
                      <a:r>
                        <a:rPr lang="en-US" sz="1000" spc="-2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Ski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Shuttle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25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604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24,78,473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731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14,667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5"/>
                        </a:lnSpc>
                      </a:pPr>
                      <a:r>
                        <a:rPr lang="en-US" sz="1000">
                          <a:effectLst/>
                        </a:rPr>
                        <a:t>0.59%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5"/>
                        </a:lnSpc>
                      </a:pPr>
                      <a:r>
                        <a:rPr lang="en-US" sz="1000">
                          <a:effectLst/>
                        </a:rPr>
                        <a:t>0.76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405846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3175" algn="ctr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Remarketing</a:t>
                      </a:r>
                      <a:r>
                        <a:rPr lang="en-US" sz="1000" spc="-1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-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Chris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25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6040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8,37,366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7315" algn="ctr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3,308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ts val="1120"/>
                        </a:lnSpc>
                      </a:pPr>
                      <a:r>
                        <a:rPr lang="en-US" sz="1000">
                          <a:effectLst/>
                        </a:rPr>
                        <a:t>0.40%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ts val="1120"/>
                        </a:lnSpc>
                      </a:pPr>
                      <a:r>
                        <a:rPr lang="en-US" sz="1000" dirty="0">
                          <a:effectLst/>
                        </a:rPr>
                        <a:t>0.38</a:t>
                      </a:r>
                      <a:endParaRPr lang="en-I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1986338"/>
                  </a:ext>
                </a:extLst>
              </a:tr>
            </a:tbl>
          </a:graphicData>
        </a:graphic>
      </p:graphicFrame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AF1B0B87-98F0-4B1A-88F1-2B44624135A9}"/>
              </a:ext>
            </a:extLst>
          </p:cNvPr>
          <p:cNvSpPr txBox="1"/>
          <p:nvPr/>
        </p:nvSpPr>
        <p:spPr>
          <a:xfrm>
            <a:off x="1710364" y="4163959"/>
            <a:ext cx="2182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Campaign</a:t>
            </a:r>
            <a:r>
              <a:rPr lang="en-US" b="1" u="sng" spc="2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/>
              <a:t>Overview </a:t>
            </a:r>
            <a:endParaRPr lang="en-IL" b="1" u="sng" dirty="0"/>
          </a:p>
          <a:p>
            <a:endParaRPr lang="en-IL" dirty="0"/>
          </a:p>
        </p:txBody>
      </p:sp>
      <p:pic>
        <p:nvPicPr>
          <p:cNvPr id="15" name="תמונה 14">
            <a:extLst>
              <a:ext uri="{FF2B5EF4-FFF2-40B4-BE49-F238E27FC236}">
                <a16:creationId xmlns:a16="http://schemas.microsoft.com/office/drawing/2014/main" id="{31646698-1617-42D2-8D91-62F2D5712D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40" y="80785"/>
            <a:ext cx="3232063" cy="163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1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342258BD-760E-47C9-A40B-E9C3CCED348A}"/>
              </a:ext>
            </a:extLst>
          </p:cNvPr>
          <p:cNvSpPr txBox="1"/>
          <p:nvPr/>
        </p:nvSpPr>
        <p:spPr>
          <a:xfrm>
            <a:off x="4177717" y="721453"/>
            <a:ext cx="4001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/>
              <a:t>PPC Campaign – “</a:t>
            </a:r>
            <a:r>
              <a:rPr lang="en-US" b="1" u="sng" dirty="0" err="1"/>
              <a:t>Jerusalmballoons</a:t>
            </a:r>
            <a:r>
              <a:rPr lang="en-US" b="1" u="sng" dirty="0"/>
              <a:t>” </a:t>
            </a:r>
          </a:p>
          <a:p>
            <a:pPr algn="l"/>
            <a:r>
              <a:rPr lang="en-US" b="1" u="sng" dirty="0">
                <a:hlinkClick r:id="rId2"/>
              </a:rPr>
              <a:t>http://www.jerusalemballoons.com</a:t>
            </a:r>
            <a:endParaRPr lang="en-US" b="1" u="sng" dirty="0"/>
          </a:p>
          <a:p>
            <a:pPr algn="l"/>
            <a:endParaRPr lang="en-IL" dirty="0"/>
          </a:p>
        </p:txBody>
      </p:sp>
      <p:grpSp>
        <p:nvGrpSpPr>
          <p:cNvPr id="3" name="docshapegroup20">
            <a:extLst>
              <a:ext uri="{FF2B5EF4-FFF2-40B4-BE49-F238E27FC236}">
                <a16:creationId xmlns:a16="http://schemas.microsoft.com/office/drawing/2014/main" id="{19C0A7DE-6F03-4E34-8AEF-3395FCD7BECE}"/>
              </a:ext>
            </a:extLst>
          </p:cNvPr>
          <p:cNvGrpSpPr>
            <a:grpSpLocks/>
          </p:cNvGrpSpPr>
          <p:nvPr/>
        </p:nvGrpSpPr>
        <p:grpSpPr bwMode="auto">
          <a:xfrm>
            <a:off x="6769275" y="1644783"/>
            <a:ext cx="4330700" cy="3668713"/>
            <a:chOff x="5249" y="1423"/>
            <a:chExt cx="6821" cy="5777"/>
          </a:xfrm>
        </p:grpSpPr>
        <p:pic>
          <p:nvPicPr>
            <p:cNvPr id="2051" name="docshape21">
              <a:extLst>
                <a:ext uri="{FF2B5EF4-FFF2-40B4-BE49-F238E27FC236}">
                  <a16:creationId xmlns:a16="http://schemas.microsoft.com/office/drawing/2014/main" id="{D2747579-6321-4E71-8C46-E4F6AC23B1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8" y="1423"/>
              <a:ext cx="6821" cy="5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docshape22">
              <a:extLst>
                <a:ext uri="{FF2B5EF4-FFF2-40B4-BE49-F238E27FC236}">
                  <a16:creationId xmlns:a16="http://schemas.microsoft.com/office/drawing/2014/main" id="{1410EC35-1862-40AB-BFD2-4780B97BF8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9" y="1556"/>
              <a:ext cx="6561" cy="5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948C90E0-811D-4E43-A59E-E52C3405A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60006"/>
              </p:ext>
            </p:extLst>
          </p:nvPr>
        </p:nvGraphicFramePr>
        <p:xfrm>
          <a:off x="2211747" y="1808779"/>
          <a:ext cx="285361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80">
                  <a:extLst>
                    <a:ext uri="{9D8B030D-6E8A-4147-A177-3AD203B41FA5}">
                      <a16:colId xmlns:a16="http://schemas.microsoft.com/office/drawing/2014/main" val="3644820355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924328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6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Clicks: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413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Impressions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98,462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8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CTR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0.82%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25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Conversions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0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Conv.</a:t>
                      </a:r>
                      <a:r>
                        <a:rPr lang="en-US" sz="1800" spc="-15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Rate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104.00%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399227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71D2AE21-1664-48AF-B531-8342D289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22940"/>
              </p:ext>
            </p:extLst>
          </p:nvPr>
        </p:nvGraphicFramePr>
        <p:xfrm>
          <a:off x="788857" y="4845442"/>
          <a:ext cx="5897880" cy="1918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1344210473"/>
                    </a:ext>
                  </a:extLst>
                </a:gridCol>
                <a:gridCol w="1663065">
                  <a:extLst>
                    <a:ext uri="{9D8B030D-6E8A-4147-A177-3AD203B41FA5}">
                      <a16:colId xmlns:a16="http://schemas.microsoft.com/office/drawing/2014/main" val="3650345778"/>
                    </a:ext>
                  </a:extLst>
                </a:gridCol>
                <a:gridCol w="740410">
                  <a:extLst>
                    <a:ext uri="{9D8B030D-6E8A-4147-A177-3AD203B41FA5}">
                      <a16:colId xmlns:a16="http://schemas.microsoft.com/office/drawing/2014/main" val="3794963856"/>
                    </a:ext>
                  </a:extLst>
                </a:gridCol>
                <a:gridCol w="1094105">
                  <a:extLst>
                    <a:ext uri="{9D8B030D-6E8A-4147-A177-3AD203B41FA5}">
                      <a16:colId xmlns:a16="http://schemas.microsoft.com/office/drawing/2014/main" val="4216796224"/>
                    </a:ext>
                  </a:extLst>
                </a:gridCol>
                <a:gridCol w="627380">
                  <a:extLst>
                    <a:ext uri="{9D8B030D-6E8A-4147-A177-3AD203B41FA5}">
                      <a16:colId xmlns:a16="http://schemas.microsoft.com/office/drawing/2014/main" val="1495020064"/>
                    </a:ext>
                  </a:extLst>
                </a:gridCol>
                <a:gridCol w="554355">
                  <a:extLst>
                    <a:ext uri="{9D8B030D-6E8A-4147-A177-3AD203B41FA5}">
                      <a16:colId xmlns:a16="http://schemas.microsoft.com/office/drawing/2014/main" val="327641337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486434886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marL="81915" algn="l">
                        <a:lnSpc>
                          <a:spcPts val="1615"/>
                        </a:lnSpc>
                      </a:pPr>
                      <a:r>
                        <a:rPr lang="en-US" sz="1400">
                          <a:effectLst/>
                        </a:rPr>
                        <a:t>SN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805" algn="l">
                        <a:lnSpc>
                          <a:spcPts val="1615"/>
                        </a:lnSpc>
                      </a:pPr>
                      <a:r>
                        <a:rPr lang="en-US" sz="1400">
                          <a:effectLst/>
                        </a:rPr>
                        <a:t>Campaign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334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Budget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461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Impressions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Clicks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CTR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 marR="9207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r>
                        <a:rPr lang="en-US" sz="1400" spc="-1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CPC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8073831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Purim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2019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200.00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3287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7.42%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1458311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2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Australia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80.00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461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6.02%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2.24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4178295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Asia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50.00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3499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5.14%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1003504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Europe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120.00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461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879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4.44%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1.83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7507378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2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Call-only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50.00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3.57%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5833589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American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Cont.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50.00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4834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3.21%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26768429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15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Campaign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30.00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28298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2.42%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1499868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Africa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80.00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461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2.35%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1.72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8082659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44145" algn="l">
                        <a:lnSpc>
                          <a:spcPts val="1245"/>
                        </a:lnSpc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45"/>
                        </a:lnSpc>
                      </a:pPr>
                      <a:r>
                        <a:rPr lang="en-US" sz="1100">
                          <a:effectLst/>
                        </a:rPr>
                        <a:t>A2Z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||</a:t>
                      </a:r>
                      <a:r>
                        <a:rPr lang="en-US" sz="1100" spc="-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Russia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5"/>
                        </a:lnSpc>
                      </a:pPr>
                      <a:r>
                        <a:rPr lang="en-US" sz="1100">
                          <a:effectLst/>
                        </a:rPr>
                        <a:t>80.00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980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45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1.59%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1636287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09220" algn="l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215"/>
                        </a:lnSpc>
                      </a:pPr>
                      <a:r>
                        <a:rPr lang="en-US" sz="1000">
                          <a:effectLst/>
                        </a:rPr>
                        <a:t>Optimised</a:t>
                      </a:r>
                      <a:r>
                        <a:rPr lang="en-US" sz="1000" spc="-2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Campaign</a:t>
                      </a:r>
                      <a:r>
                        <a:rPr lang="en-US" sz="1000" spc="-15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3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70.00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98462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810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825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0.82%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marR="9207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2.96</a:t>
                      </a:r>
                      <a:endParaRPr lang="en-I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0480176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F23A53F9-EF19-4156-AEB9-9CD4D729CEA6}"/>
              </a:ext>
            </a:extLst>
          </p:cNvPr>
          <p:cNvSpPr txBox="1"/>
          <p:nvPr/>
        </p:nvSpPr>
        <p:spPr>
          <a:xfrm>
            <a:off x="1661020" y="4236440"/>
            <a:ext cx="389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Campaign</a:t>
            </a:r>
            <a:r>
              <a:rPr lang="en-US" b="1" u="sng" spc="2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/>
              <a:t>Overview </a:t>
            </a:r>
            <a:endParaRPr lang="en-IL" b="1" u="sng" dirty="0"/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AD6EEBA8-38F1-4EA0-AF83-3822F690EC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40" y="80785"/>
            <a:ext cx="3232063" cy="163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2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6298B35-7C91-489A-AEBF-56D998CE9677}"/>
              </a:ext>
            </a:extLst>
          </p:cNvPr>
          <p:cNvSpPr txBox="1"/>
          <p:nvPr/>
        </p:nvSpPr>
        <p:spPr>
          <a:xfrm>
            <a:off x="4574097" y="788457"/>
            <a:ext cx="37897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u="sng" dirty="0"/>
              <a:t>PPC Campaign – “</a:t>
            </a:r>
            <a:r>
              <a:rPr lang="en-US" b="1" u="sng" dirty="0" err="1"/>
              <a:t>Slimplatesystem</a:t>
            </a:r>
            <a:r>
              <a:rPr lang="en-US" b="1" u="sng" dirty="0"/>
              <a:t>” </a:t>
            </a:r>
          </a:p>
          <a:p>
            <a:pPr algn="l"/>
            <a:r>
              <a:rPr lang="en-US" b="1" u="sng" dirty="0">
                <a:hlinkClick r:id="rId2"/>
              </a:rPr>
              <a:t>https://www.slimplatesystem.com</a:t>
            </a:r>
            <a:endParaRPr lang="en-US" b="1" u="sng" dirty="0"/>
          </a:p>
        </p:txBody>
      </p:sp>
      <p:grpSp>
        <p:nvGrpSpPr>
          <p:cNvPr id="4" name="docshapegroup29">
            <a:extLst>
              <a:ext uri="{FF2B5EF4-FFF2-40B4-BE49-F238E27FC236}">
                <a16:creationId xmlns:a16="http://schemas.microsoft.com/office/drawing/2014/main" id="{13AA7200-2942-41A0-A0C9-581A3FE572BB}"/>
              </a:ext>
            </a:extLst>
          </p:cNvPr>
          <p:cNvGrpSpPr>
            <a:grpSpLocks/>
          </p:cNvGrpSpPr>
          <p:nvPr/>
        </p:nvGrpSpPr>
        <p:grpSpPr bwMode="auto">
          <a:xfrm>
            <a:off x="7061302" y="1608458"/>
            <a:ext cx="4219575" cy="3236912"/>
            <a:chOff x="5386" y="1438"/>
            <a:chExt cx="6644" cy="5096"/>
          </a:xfrm>
        </p:grpSpPr>
        <p:pic>
          <p:nvPicPr>
            <p:cNvPr id="3075" name="docshape30">
              <a:extLst>
                <a:ext uri="{FF2B5EF4-FFF2-40B4-BE49-F238E27FC236}">
                  <a16:creationId xmlns:a16="http://schemas.microsoft.com/office/drawing/2014/main" id="{1E149DC9-F0F7-43A6-B38C-9DF3DEA208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5" y="1437"/>
              <a:ext cx="6644" cy="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docshape31">
              <a:extLst>
                <a:ext uri="{FF2B5EF4-FFF2-40B4-BE49-F238E27FC236}">
                  <a16:creationId xmlns:a16="http://schemas.microsoft.com/office/drawing/2014/main" id="{C9A2B40A-7968-4707-9F40-39CCCA0A30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" y="1566"/>
              <a:ext cx="6384" cy="4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טבלה 9">
            <a:extLst>
              <a:ext uri="{FF2B5EF4-FFF2-40B4-BE49-F238E27FC236}">
                <a16:creationId xmlns:a16="http://schemas.microsoft.com/office/drawing/2014/main" id="{0D731C09-5A5E-41F5-B2E8-C6FE2E6CD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702440"/>
              </p:ext>
            </p:extLst>
          </p:nvPr>
        </p:nvGraphicFramePr>
        <p:xfrm>
          <a:off x="3147292" y="1689762"/>
          <a:ext cx="285361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80">
                  <a:extLst>
                    <a:ext uri="{9D8B030D-6E8A-4147-A177-3AD203B41FA5}">
                      <a16:colId xmlns:a16="http://schemas.microsoft.com/office/drawing/2014/main" val="4079169882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138672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Clicks: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1,254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Impressions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246,465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047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CTR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0.51%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63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Conversions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4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Conv.</a:t>
                      </a:r>
                      <a:r>
                        <a:rPr lang="en-US" sz="1800" spc="-15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Rate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14.42%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796069"/>
                  </a:ext>
                </a:extLst>
              </a:tr>
            </a:tbl>
          </a:graphicData>
        </a:graphic>
      </p:graphicFrame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588B3CC4-79E9-4AA9-9371-1FA9B7A42B8E}"/>
              </a:ext>
            </a:extLst>
          </p:cNvPr>
          <p:cNvSpPr txBox="1"/>
          <p:nvPr/>
        </p:nvSpPr>
        <p:spPr>
          <a:xfrm>
            <a:off x="1159778" y="4169776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Campaign</a:t>
            </a:r>
            <a:r>
              <a:rPr lang="en-US" b="1" u="sng" spc="2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/>
              <a:t>Overview </a:t>
            </a:r>
            <a:endParaRPr lang="en-IL" b="1" u="sng" dirty="0"/>
          </a:p>
        </p:txBody>
      </p:sp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25C2BCBC-8356-44BE-9A84-4D72E76D0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47156"/>
              </p:ext>
            </p:extLst>
          </p:nvPr>
        </p:nvGraphicFramePr>
        <p:xfrm>
          <a:off x="1260564" y="4596200"/>
          <a:ext cx="5717540" cy="20535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2275">
                  <a:extLst>
                    <a:ext uri="{9D8B030D-6E8A-4147-A177-3AD203B41FA5}">
                      <a16:colId xmlns:a16="http://schemas.microsoft.com/office/drawing/2014/main" val="410936974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112317791"/>
                    </a:ext>
                  </a:extLst>
                </a:gridCol>
                <a:gridCol w="741045">
                  <a:extLst>
                    <a:ext uri="{9D8B030D-6E8A-4147-A177-3AD203B41FA5}">
                      <a16:colId xmlns:a16="http://schemas.microsoft.com/office/drawing/2014/main" val="4202373092"/>
                    </a:ext>
                  </a:extLst>
                </a:gridCol>
                <a:gridCol w="1094740">
                  <a:extLst>
                    <a:ext uri="{9D8B030D-6E8A-4147-A177-3AD203B41FA5}">
                      <a16:colId xmlns:a16="http://schemas.microsoft.com/office/drawing/2014/main" val="3707144763"/>
                    </a:ext>
                  </a:extLst>
                </a:gridCol>
                <a:gridCol w="628015">
                  <a:extLst>
                    <a:ext uri="{9D8B030D-6E8A-4147-A177-3AD203B41FA5}">
                      <a16:colId xmlns:a16="http://schemas.microsoft.com/office/drawing/2014/main" val="3655985722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4259916086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2666488231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marL="97155" marR="9334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Campaign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3980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Budget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88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Impressions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5250" algn="ctr">
                        <a:lnSpc>
                          <a:spcPts val="1615"/>
                        </a:lnSpc>
                      </a:pPr>
                      <a:r>
                        <a:rPr lang="en-US" sz="1400">
                          <a:effectLst/>
                        </a:rPr>
                        <a:t>Clicks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algn="l">
                        <a:lnSpc>
                          <a:spcPts val="1615"/>
                        </a:lnSpc>
                      </a:pPr>
                      <a:r>
                        <a:rPr lang="en-US" sz="1400">
                          <a:effectLst/>
                        </a:rPr>
                        <a:t>CTR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885"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r>
                        <a:rPr lang="en-US" sz="1400" spc="-1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CPC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5885275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8.90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2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7.58%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1.78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03890591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7.09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461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5.88%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2816218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Test1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#2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2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4.55%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5261578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13.66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4.17%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02740336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2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3.85%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4712767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2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3.66%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5572935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Test1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#2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3.59%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355264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2.04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131445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3.26%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596985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190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6520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25.00%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0.47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11349058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97155" marR="9334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4953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Slimplatesystem.com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0.95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5250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6520" algn="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20.00%</a:t>
                      </a:r>
                      <a:endParaRPr lang="en-I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5885"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0.48</a:t>
                      </a:r>
                      <a:endParaRPr lang="en-I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69027757"/>
                  </a:ext>
                </a:extLst>
              </a:tr>
            </a:tbl>
          </a:graphicData>
        </a:graphic>
      </p:graphicFrame>
      <p:pic>
        <p:nvPicPr>
          <p:cNvPr id="14" name="תמונה 13">
            <a:extLst>
              <a:ext uri="{FF2B5EF4-FFF2-40B4-BE49-F238E27FC236}">
                <a16:creationId xmlns:a16="http://schemas.microsoft.com/office/drawing/2014/main" id="{151488D3-FA4F-4B5E-B5BD-A7B0C679AA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40" y="80785"/>
            <a:ext cx="3232063" cy="163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34A2EF-69D9-41C1-9876-91D7FCF7C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4C0C03-1202-4DC9-BA33-998DDFB3F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0BF984B-F4C1-4BF0-B296-72CAD8814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E887C16-A8CC-48BD-A34B-69B5D14BE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194B805-0CE2-4FD6-804E-2771E18BB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000EBD-113B-4BB5-94F2-B2C961094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C2C37892-BF6A-4DDB-BAA9-48B6A051E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3A53A2B-EB9B-4318-A7F9-E371D211E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9001F5F-9338-43E1-BB4B-21C681CA2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4781ABE-347F-40E9-9BB2-3E35C8F15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6D8A7767-4D16-4AB7-8277-D66FEC7F7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1B7D649D-9559-4E1D-937A-351948350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45AA5D21-8C7B-4C77-815C-C3A8EA0A5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D7A46675-AA96-41DB-B9DB-CAA471A20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82090F8A-ECF2-423C-98D0-8EF226220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A5DE46B-A4BE-407F-835A-693D3E979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429E4297-5489-465D-A6D7-03BD468E0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69A4CFA1-B603-453B-AC53-49E8A8DF7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7A997EDF-8927-490B-AD5F-046317B8B2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C91BE84-B1A4-4592-A942-2C72C86DD8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0AAA5CD-6E44-429A-91FA-D650BAF9E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5CB7375-3C39-401B-8409-FD9F4176D2A7}"/>
              </a:ext>
            </a:extLst>
          </p:cNvPr>
          <p:cNvSpPr txBox="1"/>
          <p:nvPr/>
        </p:nvSpPr>
        <p:spPr>
          <a:xfrm>
            <a:off x="7550663" y="1455611"/>
            <a:ext cx="3849624" cy="23125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 </a:t>
            </a:r>
          </a:p>
          <a:p>
            <a:pPr algn="l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CA0C52-5ACA-4F17-AA4A-312E0E110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DE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51EABAF7-3BDF-49A2-8604-278C59C56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5" y="1995383"/>
            <a:ext cx="5641848" cy="2849133"/>
          </a:xfrm>
          <a:prstGeom prst="rect">
            <a:avLst/>
          </a:prstGeom>
          <a:ln w="12700">
            <a:noFill/>
          </a:ln>
        </p:spPr>
      </p:pic>
      <p:sp>
        <p:nvSpPr>
          <p:cNvPr id="35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50273" y="3291386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6207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505</Words>
  <Application>Microsoft Office PowerPoint</Application>
  <PresentationFormat>מסך רחב</PresentationFormat>
  <Paragraphs>272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כפיר עבוד</dc:creator>
  <cp:lastModifiedBy>כפיר עבוד</cp:lastModifiedBy>
  <cp:revision>1</cp:revision>
  <dcterms:created xsi:type="dcterms:W3CDTF">2021-10-28T09:01:18Z</dcterms:created>
  <dcterms:modified xsi:type="dcterms:W3CDTF">2021-10-28T09:58:44Z</dcterms:modified>
</cp:coreProperties>
</file>